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7" d="100"/>
          <a:sy n="87" d="100"/>
        </p:scale>
        <p:origin x="-105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93BCEF-450C-D44B-AD91-258B02CE4420}" type="datetimeFigureOut">
              <a:rPr lang="en-US" smtClean="0"/>
              <a:t>8/31/2012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719583-9031-234A-BF83-83CAF32079AA}" type="slidenum">
              <a:rPr lang="en-US" smtClean="0"/>
              <a:t>‹#›</a:t>
            </a:fld>
            <a:endParaRPr lang="en-US"/>
          </a:p>
        </p:txBody>
      </p:sp>
    </p:spTree>
    <p:extLst>
      <p:ext uri="{BB962C8B-B14F-4D97-AF65-F5344CB8AC3E}">
        <p14:creationId xmlns:p14="http://schemas.microsoft.com/office/powerpoint/2010/main" val="1525390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93BCEF-450C-D44B-AD91-258B02CE4420}" type="datetimeFigureOut">
              <a:rPr lang="en-US" smtClean="0"/>
              <a:t>8/31/2012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719583-9031-234A-BF83-83CAF32079AA}" type="slidenum">
              <a:rPr lang="en-US" smtClean="0"/>
              <a:t>‹#›</a:t>
            </a:fld>
            <a:endParaRPr lang="en-US"/>
          </a:p>
        </p:txBody>
      </p:sp>
    </p:spTree>
    <p:extLst>
      <p:ext uri="{BB962C8B-B14F-4D97-AF65-F5344CB8AC3E}">
        <p14:creationId xmlns:p14="http://schemas.microsoft.com/office/powerpoint/2010/main" val="3904835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93BCEF-450C-D44B-AD91-258B02CE4420}" type="datetimeFigureOut">
              <a:rPr lang="en-US" smtClean="0"/>
              <a:t>8/31/2012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719583-9031-234A-BF83-83CAF32079AA}" type="slidenum">
              <a:rPr lang="en-US" smtClean="0"/>
              <a:t>‹#›</a:t>
            </a:fld>
            <a:endParaRPr lang="en-US"/>
          </a:p>
        </p:txBody>
      </p:sp>
    </p:spTree>
    <p:extLst>
      <p:ext uri="{BB962C8B-B14F-4D97-AF65-F5344CB8AC3E}">
        <p14:creationId xmlns:p14="http://schemas.microsoft.com/office/powerpoint/2010/main" val="1409167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93BCEF-450C-D44B-AD91-258B02CE4420}" type="datetimeFigureOut">
              <a:rPr lang="en-US" smtClean="0"/>
              <a:t>8/31/2012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719583-9031-234A-BF83-83CAF32079AA}" type="slidenum">
              <a:rPr lang="en-US" smtClean="0"/>
              <a:t>‹#›</a:t>
            </a:fld>
            <a:endParaRPr lang="en-US"/>
          </a:p>
        </p:txBody>
      </p:sp>
    </p:spTree>
    <p:extLst>
      <p:ext uri="{BB962C8B-B14F-4D97-AF65-F5344CB8AC3E}">
        <p14:creationId xmlns:p14="http://schemas.microsoft.com/office/powerpoint/2010/main" val="1879633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93BCEF-450C-D44B-AD91-258B02CE4420}" type="datetimeFigureOut">
              <a:rPr lang="en-US" smtClean="0"/>
              <a:t>8/31/2012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719583-9031-234A-BF83-83CAF32079AA}" type="slidenum">
              <a:rPr lang="en-US" smtClean="0"/>
              <a:t>‹#›</a:t>
            </a:fld>
            <a:endParaRPr lang="en-US"/>
          </a:p>
        </p:txBody>
      </p:sp>
    </p:spTree>
    <p:extLst>
      <p:ext uri="{BB962C8B-B14F-4D97-AF65-F5344CB8AC3E}">
        <p14:creationId xmlns:p14="http://schemas.microsoft.com/office/powerpoint/2010/main" val="2419233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93BCEF-450C-D44B-AD91-258B02CE4420}" type="datetimeFigureOut">
              <a:rPr lang="en-US" smtClean="0"/>
              <a:t>8/31/2012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719583-9031-234A-BF83-83CAF32079AA}" type="slidenum">
              <a:rPr lang="en-US" smtClean="0"/>
              <a:t>‹#›</a:t>
            </a:fld>
            <a:endParaRPr lang="en-US"/>
          </a:p>
        </p:txBody>
      </p:sp>
    </p:spTree>
    <p:extLst>
      <p:ext uri="{BB962C8B-B14F-4D97-AF65-F5344CB8AC3E}">
        <p14:creationId xmlns:p14="http://schemas.microsoft.com/office/powerpoint/2010/main" val="932640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93BCEF-450C-D44B-AD91-258B02CE4420}" type="datetimeFigureOut">
              <a:rPr lang="en-US" smtClean="0"/>
              <a:t>8/31/2012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719583-9031-234A-BF83-83CAF32079AA}" type="slidenum">
              <a:rPr lang="en-US" smtClean="0"/>
              <a:t>‹#›</a:t>
            </a:fld>
            <a:endParaRPr lang="en-US"/>
          </a:p>
        </p:txBody>
      </p:sp>
    </p:spTree>
    <p:extLst>
      <p:ext uri="{BB962C8B-B14F-4D97-AF65-F5344CB8AC3E}">
        <p14:creationId xmlns:p14="http://schemas.microsoft.com/office/powerpoint/2010/main" val="918725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93BCEF-450C-D44B-AD91-258B02CE4420}" type="datetimeFigureOut">
              <a:rPr lang="en-US" smtClean="0"/>
              <a:t>8/31/2012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719583-9031-234A-BF83-83CAF32079AA}" type="slidenum">
              <a:rPr lang="en-US" smtClean="0"/>
              <a:t>‹#›</a:t>
            </a:fld>
            <a:endParaRPr lang="en-US"/>
          </a:p>
        </p:txBody>
      </p:sp>
    </p:spTree>
    <p:extLst>
      <p:ext uri="{BB962C8B-B14F-4D97-AF65-F5344CB8AC3E}">
        <p14:creationId xmlns:p14="http://schemas.microsoft.com/office/powerpoint/2010/main" val="1074441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93BCEF-450C-D44B-AD91-258B02CE4420}" type="datetimeFigureOut">
              <a:rPr lang="en-US" smtClean="0"/>
              <a:t>8/31/2012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719583-9031-234A-BF83-83CAF32079AA}" type="slidenum">
              <a:rPr lang="en-US" smtClean="0"/>
              <a:t>‹#›</a:t>
            </a:fld>
            <a:endParaRPr lang="en-US"/>
          </a:p>
        </p:txBody>
      </p:sp>
    </p:spTree>
    <p:extLst>
      <p:ext uri="{BB962C8B-B14F-4D97-AF65-F5344CB8AC3E}">
        <p14:creationId xmlns:p14="http://schemas.microsoft.com/office/powerpoint/2010/main" val="630664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93BCEF-450C-D44B-AD91-258B02CE4420}" type="datetimeFigureOut">
              <a:rPr lang="en-US" smtClean="0"/>
              <a:t>8/31/2012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719583-9031-234A-BF83-83CAF32079AA}" type="slidenum">
              <a:rPr lang="en-US" smtClean="0"/>
              <a:t>‹#›</a:t>
            </a:fld>
            <a:endParaRPr lang="en-US"/>
          </a:p>
        </p:txBody>
      </p:sp>
    </p:spTree>
    <p:extLst>
      <p:ext uri="{BB962C8B-B14F-4D97-AF65-F5344CB8AC3E}">
        <p14:creationId xmlns:p14="http://schemas.microsoft.com/office/powerpoint/2010/main" val="3824370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93BCEF-450C-D44B-AD91-258B02CE4420}" type="datetimeFigureOut">
              <a:rPr lang="en-US" smtClean="0"/>
              <a:t>8/31/2012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719583-9031-234A-BF83-83CAF32079AA}" type="slidenum">
              <a:rPr lang="en-US" smtClean="0"/>
              <a:t>‹#›</a:t>
            </a:fld>
            <a:endParaRPr lang="en-US"/>
          </a:p>
        </p:txBody>
      </p:sp>
    </p:spTree>
    <p:extLst>
      <p:ext uri="{BB962C8B-B14F-4D97-AF65-F5344CB8AC3E}">
        <p14:creationId xmlns:p14="http://schemas.microsoft.com/office/powerpoint/2010/main" val="1381100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93BCEF-450C-D44B-AD91-258B02CE4420}" type="datetimeFigureOut">
              <a:rPr lang="en-US" smtClean="0"/>
              <a:t>8/31/2012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719583-9031-234A-BF83-83CAF32079AA}" type="slidenum">
              <a:rPr lang="en-US" smtClean="0"/>
              <a:t>‹#›</a:t>
            </a:fld>
            <a:endParaRPr lang="en-US"/>
          </a:p>
        </p:txBody>
      </p:sp>
    </p:spTree>
    <p:extLst>
      <p:ext uri="{BB962C8B-B14F-4D97-AF65-F5344CB8AC3E}">
        <p14:creationId xmlns:p14="http://schemas.microsoft.com/office/powerpoint/2010/main" val="3907971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Odyssey Characters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55949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400" b="1" u="sng" dirty="0" smtClean="0">
                <a:solidFill>
                  <a:srgbClr val="FF0000"/>
                </a:solidFill>
              </a:rPr>
              <a:t>Circe</a:t>
            </a:r>
            <a:r>
              <a:rPr lang="en-US" sz="2400" b="1" dirty="0" smtClean="0"/>
              <a:t> is the beautiful witch-goddess who transforms Odysseus’s crew into swine when he lands on her island. </a:t>
            </a:r>
            <a:endParaRPr lang="en-US" sz="2400" b="1" dirty="0"/>
          </a:p>
        </p:txBody>
      </p:sp>
      <p:pic>
        <p:nvPicPr>
          <p:cNvPr id="4" name="il_fi" descr="http://witches.monstrous.com/gallery/albums/A3/normal_Circe_-_Wright_Barker.jpg"/>
          <p:cNvPicPr>
            <a:picLocks noGrp="1"/>
          </p:cNvPicPr>
          <p:nvPr>
            <p:ph idx="1"/>
          </p:nvPr>
        </p:nvPicPr>
        <p:blipFill>
          <a:blip r:embed="rId2">
            <a:extLst>
              <a:ext uri="{28A0092B-C50C-407E-A947-70E740481C1C}">
                <a14:useLocalDpi xmlns:a14="http://schemas.microsoft.com/office/drawing/2010/main" val="0"/>
              </a:ext>
            </a:extLst>
          </a:blip>
          <a:srcRect l="-11368" r="-11368"/>
          <a:stretch>
            <a:fillRect/>
          </a:stretch>
        </p:blipFill>
        <p:spPr bwMode="auto">
          <a:prstGeom prst="rect">
            <a:avLst/>
          </a:prstGeom>
          <a:noFill/>
          <a:ln>
            <a:noFill/>
          </a:ln>
        </p:spPr>
      </p:pic>
    </p:spTree>
    <p:extLst>
      <p:ext uri="{BB962C8B-B14F-4D97-AF65-F5344CB8AC3E}">
        <p14:creationId xmlns:p14="http://schemas.microsoft.com/office/powerpoint/2010/main" val="40128890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400" b="1" u="sng" dirty="0" smtClean="0">
                <a:solidFill>
                  <a:srgbClr val="FF0000"/>
                </a:solidFill>
              </a:rPr>
              <a:t>Circe</a:t>
            </a:r>
            <a:r>
              <a:rPr lang="en-US" sz="2400" b="1" dirty="0" smtClean="0"/>
              <a:t> is the beautiful witch-goddess who transforms Odysseus’s crew into swine when he lands on her island. </a:t>
            </a:r>
            <a:endParaRPr lang="en-US" sz="2400" dirty="0"/>
          </a:p>
        </p:txBody>
      </p:sp>
      <p:pic>
        <p:nvPicPr>
          <p:cNvPr id="4" name="il_fi" descr="http://4.bp.blogspot.com/-VkZrcyzWf5s/TmoaKKMzv5I/AAAAAAAABcU/-9A_JqEcvZ4/s1600/CirceGreeks.jpg"/>
          <p:cNvPicPr>
            <a:picLocks noGrp="1"/>
          </p:cNvPicPr>
          <p:nvPr>
            <p:ph idx="1"/>
          </p:nvPr>
        </p:nvPicPr>
        <p:blipFill>
          <a:blip r:embed="rId2">
            <a:extLst>
              <a:ext uri="{28A0092B-C50C-407E-A947-70E740481C1C}">
                <a14:useLocalDpi xmlns:a14="http://schemas.microsoft.com/office/drawing/2010/main" val="0"/>
              </a:ext>
            </a:extLst>
          </a:blip>
          <a:srcRect l="-53903" r="-53903"/>
          <a:stretch>
            <a:fillRect/>
          </a:stretch>
        </p:blipFill>
        <p:spPr bwMode="auto">
          <a:prstGeom prst="rect">
            <a:avLst/>
          </a:prstGeom>
          <a:noFill/>
          <a:ln>
            <a:noFill/>
          </a:ln>
        </p:spPr>
      </p:pic>
    </p:spTree>
    <p:extLst>
      <p:ext uri="{BB962C8B-B14F-4D97-AF65-F5344CB8AC3E}">
        <p14:creationId xmlns:p14="http://schemas.microsoft.com/office/powerpoint/2010/main" val="1896280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000" b="1" u="sng" dirty="0" smtClean="0">
                <a:solidFill>
                  <a:srgbClr val="FF0000"/>
                </a:solidFill>
              </a:rPr>
              <a:t>Scylla</a:t>
            </a:r>
            <a:r>
              <a:rPr lang="en-US" sz="2000" b="1" dirty="0" smtClean="0">
                <a:solidFill>
                  <a:srgbClr val="FF0000"/>
                </a:solidFill>
              </a:rPr>
              <a:t> </a:t>
            </a:r>
            <a:r>
              <a:rPr lang="en-US" sz="2000" b="1" dirty="0" smtClean="0"/>
              <a:t>was a </a:t>
            </a:r>
            <a:r>
              <a:rPr lang="en-US" sz="2000" b="1" dirty="0" smtClean="0">
                <a:solidFill>
                  <a:srgbClr val="000000"/>
                </a:solidFill>
              </a:rPr>
              <a:t>monstrous</a:t>
            </a:r>
            <a:r>
              <a:rPr lang="en-US" sz="2000" b="1" dirty="0" smtClean="0"/>
              <a:t> sea goddess who haunted the rocks of certain narrow strait opposite the whirlpool daemon Kharybdis. Ships who sailed too close to her rocks would lose six men to her ravenous, darting heads.</a:t>
            </a:r>
            <a:endParaRPr lang="en-US" sz="2000" b="1" dirty="0"/>
          </a:p>
        </p:txBody>
      </p:sp>
      <p:pic>
        <p:nvPicPr>
          <p:cNvPr id="4" name="il_fi" descr="http://www.manipula.art.br/blog/imagens/cila.jpg"/>
          <p:cNvPicPr>
            <a:picLocks noGrp="1"/>
          </p:cNvPicPr>
          <p:nvPr>
            <p:ph idx="1"/>
          </p:nvPr>
        </p:nvPicPr>
        <p:blipFill>
          <a:blip r:embed="rId2">
            <a:extLst>
              <a:ext uri="{28A0092B-C50C-407E-A947-70E740481C1C}">
                <a14:useLocalDpi xmlns:a14="http://schemas.microsoft.com/office/drawing/2010/main" val="0"/>
              </a:ext>
            </a:extLst>
          </a:blip>
          <a:srcRect l="-14948" r="-14948"/>
          <a:stretch>
            <a:fillRect/>
          </a:stretch>
        </p:blipFill>
        <p:spPr bwMode="auto">
          <a:xfrm>
            <a:off x="457200" y="1600201"/>
            <a:ext cx="7634514" cy="3824514"/>
          </a:xfrm>
          <a:prstGeom prst="rect">
            <a:avLst/>
          </a:prstGeom>
          <a:noFill/>
          <a:ln>
            <a:noFill/>
          </a:ln>
        </p:spPr>
      </p:pic>
      <p:sp>
        <p:nvSpPr>
          <p:cNvPr id="5" name="Title 1"/>
          <p:cNvSpPr txBox="1">
            <a:spLocks/>
          </p:cNvSpPr>
          <p:nvPr/>
        </p:nvSpPr>
        <p:spPr>
          <a:xfrm>
            <a:off x="609600" y="5554663"/>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u="sng" dirty="0" smtClean="0">
                <a:solidFill>
                  <a:srgbClr val="FF0000"/>
                </a:solidFill>
              </a:rPr>
              <a:t>Charybdis</a:t>
            </a:r>
            <a:r>
              <a:rPr lang="en-US" sz="2000" b="1" dirty="0" smtClean="0"/>
              <a:t> was a sea monster or goddess whose gigantic whirlpool swirled in the straits, opposite the cliffs of the monster Scylla. She was the goddess of the tides.</a:t>
            </a:r>
            <a:endParaRPr lang="en-US" sz="2000" b="1" dirty="0"/>
          </a:p>
        </p:txBody>
      </p:sp>
    </p:spTree>
    <p:extLst>
      <p:ext uri="{BB962C8B-B14F-4D97-AF65-F5344CB8AC3E}">
        <p14:creationId xmlns:p14="http://schemas.microsoft.com/office/powerpoint/2010/main" val="35228376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000" b="1" u="sng" dirty="0" err="1" smtClean="0">
                <a:solidFill>
                  <a:srgbClr val="FF0000"/>
                </a:solidFill>
              </a:rPr>
              <a:t>Polyphemus</a:t>
            </a:r>
            <a:r>
              <a:rPr lang="en-US" sz="2000" b="1" dirty="0" smtClean="0">
                <a:solidFill>
                  <a:srgbClr val="FF0000"/>
                </a:solidFill>
              </a:rPr>
              <a:t> </a:t>
            </a:r>
            <a:r>
              <a:rPr lang="en-US" sz="2000" b="1" dirty="0" smtClean="0"/>
              <a:t>is one of the Cyclopes (uncivilized one-eyed giants) whose island Odysseus comes to soon after leaving Troy. </a:t>
            </a:r>
            <a:endParaRPr lang="en-US" sz="2000" b="1" dirty="0"/>
          </a:p>
        </p:txBody>
      </p:sp>
      <p:pic>
        <p:nvPicPr>
          <p:cNvPr id="4" name="il_fi" descr="http://www.scott-eaton.com/wp/wp-content/wrathofthetitans_cyclops_tn.jpg"/>
          <p:cNvPicPr>
            <a:picLocks noGrp="1"/>
          </p:cNvPicPr>
          <p:nvPr>
            <p:ph idx="1"/>
          </p:nvPr>
        </p:nvPicPr>
        <p:blipFill>
          <a:blip r:embed="rId2">
            <a:extLst>
              <a:ext uri="{28A0092B-C50C-407E-A947-70E740481C1C}">
                <a14:useLocalDpi xmlns:a14="http://schemas.microsoft.com/office/drawing/2010/main" val="0"/>
              </a:ext>
            </a:extLst>
          </a:blip>
          <a:srcRect l="-46905" r="-46905"/>
          <a:stretch>
            <a:fillRect/>
          </a:stretch>
        </p:blipFill>
        <p:spPr bwMode="auto">
          <a:prstGeom prst="rect">
            <a:avLst/>
          </a:prstGeom>
          <a:noFill/>
          <a:ln>
            <a:noFill/>
          </a:ln>
        </p:spPr>
      </p:pic>
    </p:spTree>
    <p:extLst>
      <p:ext uri="{BB962C8B-B14F-4D97-AF65-F5344CB8AC3E}">
        <p14:creationId xmlns:p14="http://schemas.microsoft.com/office/powerpoint/2010/main" val="2891401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67076"/>
          </a:xfrm>
        </p:spPr>
        <p:txBody>
          <a:bodyPr>
            <a:noAutofit/>
          </a:bodyPr>
          <a:lstStyle/>
          <a:p>
            <a:pPr algn="l"/>
            <a:r>
              <a:rPr lang="en-US" sz="1800" dirty="0" smtClean="0"/>
              <a:t>Odysseus fought among the other Greek heroes at Troy and now struggles to return to his kingdom in Ithaca. Odysseus is the husband of Queen Penelope and the father of Prince </a:t>
            </a:r>
            <a:r>
              <a:rPr lang="en-US" sz="1400" dirty="0" smtClean="0"/>
              <a:t>Telemachus</a:t>
            </a:r>
            <a:r>
              <a:rPr lang="en-US" sz="1800" dirty="0" smtClean="0"/>
              <a:t>. Though a strong and courageous warrior, he is most renowned for his cunning. He is a favorite of the goddess Athena, who often sends him divine aid, but a bitter enemy of Poseidon, who frustrates his journey at every turn. </a:t>
            </a:r>
            <a:endParaRPr lang="en-US" sz="1800" dirty="0"/>
          </a:p>
        </p:txBody>
      </p:sp>
      <p:pic>
        <p:nvPicPr>
          <p:cNvPr id="4" name="Content Placeholder 3" descr="ttp://www.fromoldbooks.org/SchwabSagen//pages/568-Odysseus-toetet-die-Freier/568-Odysseus-toetet-die-Freier-q75-500x308.jpg"/>
          <p:cNvPicPr>
            <a:picLocks noGrp="1"/>
          </p:cNvPicPr>
          <p:nvPr>
            <p:ph idx="1"/>
          </p:nvPr>
        </p:nvPicPr>
        <p:blipFill>
          <a:blip r:embed="rId2">
            <a:extLst>
              <a:ext uri="{28A0092B-C50C-407E-A947-70E740481C1C}">
                <a14:useLocalDpi xmlns:a14="http://schemas.microsoft.com/office/drawing/2010/main" val="0"/>
              </a:ext>
            </a:extLst>
          </a:blip>
          <a:srcRect t="5360" b="5360"/>
          <a:stretch>
            <a:fillRect/>
          </a:stretch>
        </p:blipFill>
        <p:spPr bwMode="auto">
          <a:xfrm>
            <a:off x="457200" y="1908629"/>
            <a:ext cx="8229600" cy="4525963"/>
          </a:xfrm>
          <a:prstGeom prst="rect">
            <a:avLst/>
          </a:prstGeom>
          <a:noFill/>
          <a:ln>
            <a:noFill/>
          </a:ln>
        </p:spPr>
      </p:pic>
    </p:spTree>
    <p:extLst>
      <p:ext uri="{BB962C8B-B14F-4D97-AF65-F5344CB8AC3E}">
        <p14:creationId xmlns:p14="http://schemas.microsoft.com/office/powerpoint/2010/main" val="2133222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400" u="sng" dirty="0" smtClean="0">
                <a:solidFill>
                  <a:srgbClr val="FF0000"/>
                </a:solidFill>
              </a:rPr>
              <a:t>Penelope</a:t>
            </a:r>
            <a:r>
              <a:rPr lang="en-US" sz="2400" dirty="0" smtClean="0"/>
              <a:t> is the wife of Odysseus and mother of Telemachus. Penelope spends her days in the palace weaving and wishing for Odysseus’ return home.</a:t>
            </a:r>
            <a:endParaRPr lang="en-US" sz="2400" dirty="0"/>
          </a:p>
        </p:txBody>
      </p:sp>
      <p:pic>
        <p:nvPicPr>
          <p:cNvPr id="4" name="Content Placeholder 3" descr="ttp://www.stanford.edu/~plomio/PenelopeSuitors.JPG"/>
          <p:cNvPicPr>
            <a:picLocks noGrp="1"/>
          </p:cNvPicPr>
          <p:nvPr>
            <p:ph idx="1"/>
          </p:nvPr>
        </p:nvPicPr>
        <p:blipFill>
          <a:blip r:embed="rId2">
            <a:extLst>
              <a:ext uri="{28A0092B-C50C-407E-A947-70E740481C1C}">
                <a14:useLocalDpi xmlns:a14="http://schemas.microsoft.com/office/drawing/2010/main" val="0"/>
              </a:ext>
            </a:extLst>
          </a:blip>
          <a:srcRect l="-17128" r="-17128"/>
          <a:stretch>
            <a:fillRect/>
          </a:stretch>
        </p:blipFill>
        <p:spPr bwMode="auto">
          <a:prstGeom prst="rect">
            <a:avLst/>
          </a:prstGeom>
          <a:noFill/>
          <a:ln>
            <a:noFill/>
          </a:ln>
          <a:extLst>
            <a:ext uri="{FAA26D3D-D897-4be2-8F04-BA451C77F1D7}">
              <ma14:placeholderFlag xmlns:ma14="http://schemas.microsoft.com/office/mac/drawingml/2011/main" xmlns=""/>
            </a:ext>
          </a:extLst>
        </p:spPr>
      </p:pic>
    </p:spTree>
    <p:extLst>
      <p:ext uri="{BB962C8B-B14F-4D97-AF65-F5344CB8AC3E}">
        <p14:creationId xmlns:p14="http://schemas.microsoft.com/office/powerpoint/2010/main" val="3418549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600" b="1" u="sng" dirty="0" smtClean="0">
                <a:solidFill>
                  <a:srgbClr val="FF0000"/>
                </a:solidFill>
              </a:rPr>
              <a:t>Athena</a:t>
            </a:r>
            <a:r>
              <a:rPr lang="en-US" sz="1600" b="1" dirty="0" smtClean="0"/>
              <a:t> is the daughter of Zeus and goddess of wisdom and war. Athena assists Odysseus and Telemachus with divine powers throughout the story, and she speaks up for them in the councils of the gods on Mount Olympus. She often appears in disguise as Mentor, an old friend of Odysseus. </a:t>
            </a:r>
            <a:endParaRPr lang="en-US" sz="1600" b="1" dirty="0"/>
          </a:p>
        </p:txBody>
      </p:sp>
      <p:pic>
        <p:nvPicPr>
          <p:cNvPr id="4" name="Content Placeholder 3" descr="ttp://www.witchful-thinking.com/wp-content/uploads/2010/09/athena-drawing.jpg"/>
          <p:cNvPicPr>
            <a:picLocks noGrp="1"/>
          </p:cNvPicPr>
          <p:nvPr>
            <p:ph idx="1"/>
          </p:nvPr>
        </p:nvPicPr>
        <p:blipFill>
          <a:blip r:embed="rId2">
            <a:extLst>
              <a:ext uri="{28A0092B-C50C-407E-A947-70E740481C1C}">
                <a14:useLocalDpi xmlns:a14="http://schemas.microsoft.com/office/drawing/2010/main" val="0"/>
              </a:ext>
            </a:extLst>
          </a:blip>
          <a:srcRect l="-70761" r="-70761"/>
          <a:stretch>
            <a:fillRect/>
          </a:stretch>
        </p:blipFill>
        <p:spPr bwMode="auto">
          <a:prstGeom prst="rect">
            <a:avLst/>
          </a:prstGeom>
          <a:noFill/>
          <a:ln>
            <a:noFill/>
          </a:ln>
        </p:spPr>
      </p:pic>
    </p:spTree>
    <p:extLst>
      <p:ext uri="{BB962C8B-B14F-4D97-AF65-F5344CB8AC3E}">
        <p14:creationId xmlns:p14="http://schemas.microsoft.com/office/powerpoint/2010/main" val="26867391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Autofit/>
          </a:bodyPr>
          <a:lstStyle/>
          <a:p>
            <a:pPr algn="l"/>
            <a:r>
              <a:rPr lang="en-US" sz="2000" b="1" u="sng" dirty="0" smtClean="0">
                <a:solidFill>
                  <a:srgbClr val="FF0000"/>
                </a:solidFill>
              </a:rPr>
              <a:t>Calypso </a:t>
            </a:r>
            <a:r>
              <a:rPr lang="en-US" sz="2000" b="1" dirty="0" smtClean="0"/>
              <a:t>is </a:t>
            </a:r>
            <a:r>
              <a:rPr lang="en-US" sz="2000" b="1" dirty="0" smtClean="0"/>
              <a:t>the beautiful nymph who falls in love with Odysseus when he lands on her island-home of </a:t>
            </a:r>
            <a:r>
              <a:rPr lang="en-US" sz="2000" b="1" dirty="0" err="1" smtClean="0"/>
              <a:t>Ogygia</a:t>
            </a:r>
            <a:r>
              <a:rPr lang="en-US" sz="2000" b="1" dirty="0" smtClean="0"/>
              <a:t>. Calypso holds him prisoner there for seven years until Hermes, the messenger god, persuades her to let him go. </a:t>
            </a:r>
            <a:endParaRPr lang="en-US" sz="2000" b="1" dirty="0"/>
          </a:p>
        </p:txBody>
      </p:sp>
      <p:pic>
        <p:nvPicPr>
          <p:cNvPr id="5" name="Content Placeholder 4" descr="ttp://www.sffaudio.com/images12/OdysseusAndCalypsoNCWyeth565.jpg"/>
          <p:cNvPicPr>
            <a:picLocks noGrp="1"/>
          </p:cNvPicPr>
          <p:nvPr>
            <p:ph idx="1"/>
          </p:nvPr>
        </p:nvPicPr>
        <p:blipFill>
          <a:blip r:embed="rId2">
            <a:extLst>
              <a:ext uri="{28A0092B-C50C-407E-A947-70E740481C1C}">
                <a14:useLocalDpi xmlns:a14="http://schemas.microsoft.com/office/drawing/2010/main" val="0"/>
              </a:ext>
            </a:extLst>
          </a:blip>
          <a:srcRect l="-64248" r="-64248"/>
          <a:stretch>
            <a:fillRect/>
          </a:stretch>
        </p:blipFill>
        <p:spPr bwMode="auto">
          <a:prstGeom prst="rect">
            <a:avLst/>
          </a:prstGeom>
          <a:noFill/>
          <a:ln>
            <a:noFill/>
          </a:ln>
        </p:spPr>
      </p:pic>
    </p:spTree>
    <p:extLst>
      <p:ext uri="{BB962C8B-B14F-4D97-AF65-F5344CB8AC3E}">
        <p14:creationId xmlns:p14="http://schemas.microsoft.com/office/powerpoint/2010/main" val="21553324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000" b="1" u="sng" dirty="0" smtClean="0">
                <a:solidFill>
                  <a:srgbClr val="FF0000"/>
                </a:solidFill>
              </a:rPr>
              <a:t>Hermes</a:t>
            </a:r>
            <a:r>
              <a:rPr lang="en-US" sz="2000" b="1" dirty="0" smtClean="0"/>
              <a:t> was the messenger of the gods and guide of dead souls to the Underworld. A prankster and genius, Hermes aided the heroes Odysseus and Perseus in their quests. </a:t>
            </a:r>
            <a:endParaRPr lang="en-US" sz="2000" b="1" dirty="0"/>
          </a:p>
        </p:txBody>
      </p:sp>
      <p:pic>
        <p:nvPicPr>
          <p:cNvPr id="4" name="il_fi" descr="http://upload.wikimedia.org/wikipedia/commons/thumb/9/9b/Hermes_Logios_Altemps_33.jpg/200px-Hermes_Logios_Altemps_33.jpg"/>
          <p:cNvPicPr>
            <a:picLocks noGrp="1"/>
          </p:cNvPicPr>
          <p:nvPr>
            <p:ph idx="1"/>
          </p:nvPr>
        </p:nvPicPr>
        <p:blipFill>
          <a:blip r:embed="rId2">
            <a:extLst>
              <a:ext uri="{28A0092B-C50C-407E-A947-70E740481C1C}">
                <a14:useLocalDpi xmlns:a14="http://schemas.microsoft.com/office/drawing/2010/main" val="0"/>
              </a:ext>
            </a:extLst>
          </a:blip>
          <a:srcRect l="-108193" r="-108193"/>
          <a:stretch>
            <a:fillRect/>
          </a:stretch>
        </p:blipFill>
        <p:spPr bwMode="auto">
          <a:prstGeom prst="rect">
            <a:avLst/>
          </a:prstGeom>
          <a:noFill/>
          <a:ln>
            <a:noFill/>
          </a:ln>
        </p:spPr>
      </p:pic>
    </p:spTree>
    <p:extLst>
      <p:ext uri="{BB962C8B-B14F-4D97-AF65-F5344CB8AC3E}">
        <p14:creationId xmlns:p14="http://schemas.microsoft.com/office/powerpoint/2010/main" val="3496721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Autofit/>
          </a:bodyPr>
          <a:lstStyle/>
          <a:p>
            <a:pPr algn="l"/>
            <a:r>
              <a:rPr lang="en-US" sz="2000" b="1" u="sng" dirty="0" smtClean="0">
                <a:solidFill>
                  <a:srgbClr val="FF0000"/>
                </a:solidFill>
              </a:rPr>
              <a:t>Tiresias</a:t>
            </a:r>
            <a:r>
              <a:rPr lang="en-US" sz="2000" b="1" dirty="0" smtClean="0"/>
              <a:t> is a blind prophet who inhabits the underworld. Tiresias meets Odysseus when Odysseus journeys to the underworld. He shows Odysseus how to get back to Ithaca and allows Odysseus to communicate with the other souls in Hades. </a:t>
            </a:r>
            <a:endParaRPr lang="en-US" sz="2000" b="1" dirty="0"/>
          </a:p>
        </p:txBody>
      </p:sp>
      <p:pic>
        <p:nvPicPr>
          <p:cNvPr id="4" name="rg_hi" descr="https://encrypted-tbn3.google.com/images?q=tbn:ANd9GcT7Wxt6YfJq3ooEoS4tpDpjmNsvqg0XcNlOp1fM2umppdl9Aoc4ng"/>
          <p:cNvPicPr>
            <a:picLocks noGrp="1"/>
          </p:cNvPicPr>
          <p:nvPr>
            <p:ph idx="1"/>
          </p:nvPr>
        </p:nvPicPr>
        <p:blipFill>
          <a:blip r:embed="rId2">
            <a:extLst>
              <a:ext uri="{28A0092B-C50C-407E-A947-70E740481C1C}">
                <a14:useLocalDpi xmlns:a14="http://schemas.microsoft.com/office/drawing/2010/main" val="0"/>
              </a:ext>
            </a:extLst>
          </a:blip>
          <a:srcRect l="-56727" r="-56727"/>
          <a:stretch>
            <a:fillRect/>
          </a:stretch>
        </p:blipFill>
        <p:spPr bwMode="auto">
          <a:prstGeom prst="rect">
            <a:avLst/>
          </a:prstGeom>
          <a:noFill/>
          <a:ln>
            <a:noFill/>
          </a:ln>
        </p:spPr>
      </p:pic>
    </p:spTree>
    <p:extLst>
      <p:ext uri="{BB962C8B-B14F-4D97-AF65-F5344CB8AC3E}">
        <p14:creationId xmlns:p14="http://schemas.microsoft.com/office/powerpoint/2010/main" val="9981351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Autofit/>
          </a:bodyPr>
          <a:lstStyle/>
          <a:p>
            <a:r>
              <a:rPr lang="en-US" sz="2800" u="sng" dirty="0" smtClean="0">
                <a:solidFill>
                  <a:srgbClr val="FF0000"/>
                </a:solidFill>
              </a:rPr>
              <a:t>Telemachus</a:t>
            </a:r>
            <a:r>
              <a:rPr lang="en-US" sz="2800" dirty="0" smtClean="0">
                <a:solidFill>
                  <a:srgbClr val="800000"/>
                </a:solidFill>
              </a:rPr>
              <a:t> </a:t>
            </a:r>
            <a:r>
              <a:rPr lang="en-US" sz="2800" dirty="0" smtClean="0"/>
              <a:t>is Odysseus’s son. An infant when Odysseus left for Troy, Telemachus is about twenty at the beginning of the story. </a:t>
            </a:r>
            <a:endParaRPr lang="en-US" sz="2800" dirty="0"/>
          </a:p>
        </p:txBody>
      </p:sp>
      <p:pic>
        <p:nvPicPr>
          <p:cNvPr id="4" name="il_fi" descr="http://www.foothilltech.org/rgeib/english/odyssey/job/father-and-son.jpg"/>
          <p:cNvPicPr>
            <a:picLocks noGrp="1"/>
          </p:cNvPicPr>
          <p:nvPr>
            <p:ph idx="1"/>
          </p:nvPr>
        </p:nvPicPr>
        <p:blipFill>
          <a:blip r:embed="rId2">
            <a:extLst>
              <a:ext uri="{28A0092B-C50C-407E-A947-70E740481C1C}">
                <a14:useLocalDpi xmlns:a14="http://schemas.microsoft.com/office/drawing/2010/main" val="0"/>
              </a:ext>
            </a:extLst>
          </a:blip>
          <a:srcRect l="-10610" r="-10610"/>
          <a:stretch>
            <a:fillRect/>
          </a:stretch>
        </p:blipFill>
        <p:spPr bwMode="auto">
          <a:prstGeom prst="rect">
            <a:avLst/>
          </a:prstGeom>
          <a:noFill/>
          <a:ln>
            <a:noFill/>
          </a:ln>
        </p:spPr>
      </p:pic>
    </p:spTree>
    <p:extLst>
      <p:ext uri="{BB962C8B-B14F-4D97-AF65-F5344CB8AC3E}">
        <p14:creationId xmlns:p14="http://schemas.microsoft.com/office/powerpoint/2010/main" val="3163195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000" b="1" u="sng" dirty="0" smtClean="0">
                <a:solidFill>
                  <a:srgbClr val="FF0000"/>
                </a:solidFill>
              </a:rPr>
              <a:t>Poseidon</a:t>
            </a:r>
            <a:r>
              <a:rPr lang="en-US" sz="2000" b="1" dirty="0" smtClean="0"/>
              <a:t> is the god of the sea and brother to Zeus. Poseidon is </a:t>
            </a:r>
            <a:r>
              <a:rPr lang="en-US" sz="2000" b="1" dirty="0" err="1" smtClean="0"/>
              <a:t>Odyssseus</a:t>
            </a:r>
            <a:r>
              <a:rPr lang="en-US" sz="2000" b="1" dirty="0" smtClean="0"/>
              <a:t>’ divine antagonist and constantly complicates his journey home. </a:t>
            </a:r>
            <a:endParaRPr lang="en-US" sz="2000" b="1" dirty="0"/>
          </a:p>
        </p:txBody>
      </p:sp>
      <p:pic>
        <p:nvPicPr>
          <p:cNvPr id="4" name="il_fi" descr="http://4.bp.blogspot.com/-djI6_xyTdRw/T6GUlOBmVxI/AAAAAAAAACg/ImE2fYU_p0Y/s1600/Poseidon.jpg"/>
          <p:cNvPicPr>
            <a:picLocks noGrp="1"/>
          </p:cNvPicPr>
          <p:nvPr>
            <p:ph idx="1"/>
          </p:nvPr>
        </p:nvPicPr>
        <p:blipFill>
          <a:blip r:embed="rId2">
            <a:extLst>
              <a:ext uri="{28A0092B-C50C-407E-A947-70E740481C1C}">
                <a14:useLocalDpi xmlns:a14="http://schemas.microsoft.com/office/drawing/2010/main" val="0"/>
              </a:ext>
            </a:extLst>
          </a:blip>
          <a:srcRect l="-47997" r="-47997"/>
          <a:stretch>
            <a:fillRect/>
          </a:stretch>
        </p:blipFill>
        <p:spPr bwMode="auto">
          <a:prstGeom prst="rect">
            <a:avLst/>
          </a:prstGeom>
          <a:noFill/>
          <a:ln>
            <a:noFill/>
          </a:ln>
        </p:spPr>
      </p:pic>
    </p:spTree>
    <p:extLst>
      <p:ext uri="{BB962C8B-B14F-4D97-AF65-F5344CB8AC3E}">
        <p14:creationId xmlns:p14="http://schemas.microsoft.com/office/powerpoint/2010/main" val="10928040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TotalTime>
  <Words>455</Words>
  <Application>Microsoft Office PowerPoint</Application>
  <PresentationFormat>On-screen Show (4:3)</PresentationFormat>
  <Paragraphs>14</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Odyssey Characters</vt:lpstr>
      <vt:lpstr>Odysseus fought among the other Greek heroes at Troy and now struggles to return to his kingdom in Ithaca. Odysseus is the husband of Queen Penelope and the father of Prince Telemachus. Though a strong and courageous warrior, he is most renowned for his cunning. He is a favorite of the goddess Athena, who often sends him divine aid, but a bitter enemy of Poseidon, who frustrates his journey at every turn. </vt:lpstr>
      <vt:lpstr>Penelope is the wife of Odysseus and mother of Telemachus. Penelope spends her days in the palace weaving and wishing for Odysseus’ return home.</vt:lpstr>
      <vt:lpstr>Athena is the daughter of Zeus and goddess of wisdom and war. Athena assists Odysseus and Telemachus with divine powers throughout the story, and she speaks up for them in the councils of the gods on Mount Olympus. She often appears in disguise as Mentor, an old friend of Odysseus. </vt:lpstr>
      <vt:lpstr>Calypso is the beautiful nymph who falls in love with Odysseus when he lands on her island-home of Ogygia. Calypso holds him prisoner there for seven years until Hermes, the messenger god, persuades her to let him go. </vt:lpstr>
      <vt:lpstr>Hermes was the messenger of the gods and guide of dead souls to the Underworld. A prankster and genius, Hermes aided the heroes Odysseus and Perseus in their quests. </vt:lpstr>
      <vt:lpstr>Tiresias is a blind prophet who inhabits the underworld. Tiresias meets Odysseus when Odysseus journeys to the underworld. He shows Odysseus how to get back to Ithaca and allows Odysseus to communicate with the other souls in Hades. </vt:lpstr>
      <vt:lpstr>Telemachus is Odysseus’s son. An infant when Odysseus left for Troy, Telemachus is about twenty at the beginning of the story. </vt:lpstr>
      <vt:lpstr>Poseidon is the god of the sea and brother to Zeus. Poseidon is Odyssseus’ divine antagonist and constantly complicates his journey home. </vt:lpstr>
      <vt:lpstr>Circe is the beautiful witch-goddess who transforms Odysseus’s crew into swine when he lands on her island. </vt:lpstr>
      <vt:lpstr>Circe is the beautiful witch-goddess who transforms Odysseus’s crew into swine when he lands on her island. </vt:lpstr>
      <vt:lpstr>Scylla was a monstrous sea goddess who haunted the rocks of certain narrow strait opposite the whirlpool daemon Kharybdis. Ships who sailed too close to her rocks would lose six men to her ravenous, darting heads.</vt:lpstr>
      <vt:lpstr>Polyphemus is one of the Cyclopes (uncivilized one-eyed giants) whose island Odysseus comes to soon after leaving Troy.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Odyssey Characters</dc:title>
  <dc:creator>Andrea Mackey</dc:creator>
  <cp:lastModifiedBy>dts</cp:lastModifiedBy>
  <cp:revision>8</cp:revision>
  <dcterms:created xsi:type="dcterms:W3CDTF">2012-08-30T04:12:49Z</dcterms:created>
  <dcterms:modified xsi:type="dcterms:W3CDTF">2012-08-31T20:28:09Z</dcterms:modified>
</cp:coreProperties>
</file>